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M Sans Medium"/>
      <p:regular r:id="rId17"/>
    </p:embeddedFont>
    <p:embeddedFont>
      <p:font typeface="DM Sans Medium"/>
      <p:regular r:id="rId18"/>
    </p:embeddedFont>
    <p:embeddedFont>
      <p:font typeface="DM Sans Medium"/>
      <p:regular r:id="rId19"/>
    </p:embeddedFont>
    <p:embeddedFont>
      <p:font typeface="DM Sans Medium"/>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5-1.png>
</file>

<file path=ppt/media/image-5-2.png>
</file>

<file path=ppt/media/image-5-3.png>
</file>

<file path=ppt/media/image-5-4.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271951"/>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NHÓM 8 - XÂY DỰNG ỨNG DỤNG WEB BÁN SÁCH</a:t>
            </a:r>
            <a:endParaRPr lang="en-US" sz="4450" dirty="0"/>
          </a:p>
        </p:txBody>
      </p:sp>
      <p:sp>
        <p:nvSpPr>
          <p:cNvPr id="3" name="Text 1"/>
          <p:cNvSpPr/>
          <p:nvPr/>
        </p:nvSpPr>
        <p:spPr>
          <a:xfrm>
            <a:off x="793790" y="4143137"/>
            <a:ext cx="13042821" cy="1814513"/>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Đồ án xây dựng ứng dụng web bán sách của nhóm 8, với các thành viên Đỗ Đăng Hoàn, Nguyễn Đức Minh và Đinh Bá Việt Anh. Báo cáo này trình bày quy trình phân tích và thiết kế hệ thống web bán sách, tập trung vào các giai đoạn chính bao gồm xác định yêu cầu, mô hình hóa dữ liệu, thiết kế hệ thống và đánh giá giải pháp. Thông qua nghiên cứu này, báo cáo cung cấp cái nhìn tổng quan về cách ứng dụng các phương pháp phân tích và thiết kế phần mềm vào thực tế, góp phần xây dựng một hệ thống tối ưu và hiệu quả.</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970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Kết Luận và Hướng Phát Triển</a:t>
            </a:r>
            <a:endParaRPr lang="en-US" sz="4450" dirty="0"/>
          </a:p>
        </p:txBody>
      </p:sp>
      <p:sp>
        <p:nvSpPr>
          <p:cNvPr id="4" name="Shape 1"/>
          <p:cNvSpPr/>
          <p:nvPr/>
        </p:nvSpPr>
        <p:spPr>
          <a:xfrm>
            <a:off x="793790" y="3482578"/>
            <a:ext cx="510302" cy="510302"/>
          </a:xfrm>
          <a:prstGeom prst="roundRect">
            <a:avLst>
              <a:gd name="adj" fmla="val 6667"/>
            </a:avLst>
          </a:prstGeom>
          <a:solidFill>
            <a:srgbClr val="EDEBE3"/>
          </a:solidFill>
          <a:ln/>
        </p:spPr>
      </p:sp>
      <p:sp>
        <p:nvSpPr>
          <p:cNvPr id="5" name="Text 2"/>
          <p:cNvSpPr/>
          <p:nvPr/>
        </p:nvSpPr>
        <p:spPr>
          <a:xfrm>
            <a:off x="878860" y="352508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34825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Hạn Chế</a:t>
            </a:r>
            <a:endParaRPr lang="en-US" sz="2200" dirty="0"/>
          </a:p>
        </p:txBody>
      </p:sp>
      <p:sp>
        <p:nvSpPr>
          <p:cNvPr id="7" name="Text 4"/>
          <p:cNvSpPr/>
          <p:nvPr/>
        </p:nvSpPr>
        <p:spPr>
          <a:xfrm>
            <a:off x="1530906" y="3972997"/>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Chưa tích hợp cổng thanh toán trực tuyến. Hệ thống đề xuất sách còn đơn giản, chưa áp dụng AI.</a:t>
            </a:r>
            <a:endParaRPr lang="en-US" sz="1750" dirty="0"/>
          </a:p>
        </p:txBody>
      </p:sp>
      <p:sp>
        <p:nvSpPr>
          <p:cNvPr id="8" name="Shape 5"/>
          <p:cNvSpPr/>
          <p:nvPr/>
        </p:nvSpPr>
        <p:spPr>
          <a:xfrm>
            <a:off x="793790" y="5180767"/>
            <a:ext cx="510302" cy="510302"/>
          </a:xfrm>
          <a:prstGeom prst="roundRect">
            <a:avLst>
              <a:gd name="adj" fmla="val 6667"/>
            </a:avLst>
          </a:prstGeom>
          <a:solidFill>
            <a:srgbClr val="EDEBE3"/>
          </a:solidFill>
          <a:ln/>
        </p:spPr>
      </p:sp>
      <p:sp>
        <p:nvSpPr>
          <p:cNvPr id="9" name="Text 6"/>
          <p:cNvSpPr/>
          <p:nvPr/>
        </p:nvSpPr>
        <p:spPr>
          <a:xfrm>
            <a:off x="878860" y="5223272"/>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518076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Hướng Phát Triển</a:t>
            </a:r>
            <a:endParaRPr lang="en-US" sz="2200" dirty="0"/>
          </a:p>
        </p:txBody>
      </p:sp>
      <p:sp>
        <p:nvSpPr>
          <p:cNvPr id="11" name="Text 8"/>
          <p:cNvSpPr/>
          <p:nvPr/>
        </p:nvSpPr>
        <p:spPr>
          <a:xfrm>
            <a:off x="1530906" y="5671185"/>
            <a:ext cx="6819305" cy="1088708"/>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Xây dựng recommendation engine dựa trên lịch sử mua hàng. Triển khai Redis để cache dữ liệu và giảm tải database. Mở rộng sang mobile app với React Native.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71342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Lý Do Chọn Đề Tài</a:t>
            </a:r>
            <a:endParaRPr lang="en-US" sz="4450" dirty="0"/>
          </a:p>
        </p:txBody>
      </p:sp>
      <p:sp>
        <p:nvSpPr>
          <p:cNvPr id="3" name="Shape 1"/>
          <p:cNvSpPr/>
          <p:nvPr/>
        </p:nvSpPr>
        <p:spPr>
          <a:xfrm>
            <a:off x="793790" y="3130987"/>
            <a:ext cx="510302" cy="510302"/>
          </a:xfrm>
          <a:prstGeom prst="roundRect">
            <a:avLst>
              <a:gd name="adj" fmla="val 6667"/>
            </a:avLst>
          </a:prstGeom>
          <a:solidFill>
            <a:srgbClr val="EDEBE3"/>
          </a:solidFill>
          <a:ln/>
        </p:spPr>
      </p:sp>
      <p:sp>
        <p:nvSpPr>
          <p:cNvPr id="4" name="Text 2"/>
          <p:cNvSpPr/>
          <p:nvPr/>
        </p:nvSpPr>
        <p:spPr>
          <a:xfrm>
            <a:off x="878860" y="3173492"/>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1</a:t>
            </a:r>
            <a:endParaRPr lang="en-US" sz="2650" dirty="0"/>
          </a:p>
        </p:txBody>
      </p:sp>
      <p:sp>
        <p:nvSpPr>
          <p:cNvPr id="5" name="Text 3"/>
          <p:cNvSpPr/>
          <p:nvPr/>
        </p:nvSpPr>
        <p:spPr>
          <a:xfrm>
            <a:off x="1530906" y="313098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Nhu Cầu Thực Tế</a:t>
            </a:r>
            <a:endParaRPr lang="en-US" sz="2200" dirty="0"/>
          </a:p>
        </p:txBody>
      </p:sp>
      <p:sp>
        <p:nvSpPr>
          <p:cNvPr id="6" name="Text 4"/>
          <p:cNvSpPr/>
          <p:nvPr/>
        </p:nvSpPr>
        <p:spPr>
          <a:xfrm>
            <a:off x="1530906" y="3621405"/>
            <a:ext cx="3459242" cy="2177415"/>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Sự gia tăng của thói quen mua sắm trực tuyến, đặc biệt trong lĩnh vực sách, đòi hỏi những giải pháp công nghệ phù hợp để đáp ứng nhu cầu ngày càng cao của người dùng.</a:t>
            </a:r>
            <a:endParaRPr lang="en-US" sz="1750" dirty="0"/>
          </a:p>
        </p:txBody>
      </p:sp>
      <p:sp>
        <p:nvSpPr>
          <p:cNvPr id="7" name="Shape 5"/>
          <p:cNvSpPr/>
          <p:nvPr/>
        </p:nvSpPr>
        <p:spPr>
          <a:xfrm>
            <a:off x="5216962" y="3130987"/>
            <a:ext cx="510302" cy="510302"/>
          </a:xfrm>
          <a:prstGeom prst="roundRect">
            <a:avLst>
              <a:gd name="adj" fmla="val 6667"/>
            </a:avLst>
          </a:prstGeom>
          <a:solidFill>
            <a:srgbClr val="EDEBE3"/>
          </a:solidFill>
          <a:ln/>
        </p:spPr>
      </p:sp>
      <p:sp>
        <p:nvSpPr>
          <p:cNvPr id="8" name="Text 6"/>
          <p:cNvSpPr/>
          <p:nvPr/>
        </p:nvSpPr>
        <p:spPr>
          <a:xfrm>
            <a:off x="5302032" y="3173492"/>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2</a:t>
            </a:r>
            <a:endParaRPr lang="en-US" sz="2650" dirty="0"/>
          </a:p>
        </p:txBody>
      </p:sp>
      <p:sp>
        <p:nvSpPr>
          <p:cNvPr id="9" name="Text 7"/>
          <p:cNvSpPr/>
          <p:nvPr/>
        </p:nvSpPr>
        <p:spPr>
          <a:xfrm>
            <a:off x="5954078" y="313098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Tính Ứng Dụng Cao</a:t>
            </a:r>
            <a:endParaRPr lang="en-US" sz="2200" dirty="0"/>
          </a:p>
        </p:txBody>
      </p:sp>
      <p:sp>
        <p:nvSpPr>
          <p:cNvPr id="10" name="Text 8"/>
          <p:cNvSpPr/>
          <p:nvPr/>
        </p:nvSpPr>
        <p:spPr>
          <a:xfrm>
            <a:off x="5954078" y="3621405"/>
            <a:ext cx="3459242" cy="1814513"/>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Ứng dụng web bán sách không chỉ phục vụ mục đích học tập mà còn có tiềm năng triển khai thực tế, mang lại giá trị kinh tế và xã hội.</a:t>
            </a:r>
            <a:endParaRPr lang="en-US" sz="1750" dirty="0"/>
          </a:p>
        </p:txBody>
      </p:sp>
      <p:sp>
        <p:nvSpPr>
          <p:cNvPr id="11" name="Shape 9"/>
          <p:cNvSpPr/>
          <p:nvPr/>
        </p:nvSpPr>
        <p:spPr>
          <a:xfrm>
            <a:off x="9640133" y="3130987"/>
            <a:ext cx="510302" cy="510302"/>
          </a:xfrm>
          <a:prstGeom prst="roundRect">
            <a:avLst>
              <a:gd name="adj" fmla="val 6667"/>
            </a:avLst>
          </a:prstGeom>
          <a:solidFill>
            <a:srgbClr val="EDEBE3"/>
          </a:solidFill>
          <a:ln/>
        </p:spPr>
      </p:sp>
      <p:sp>
        <p:nvSpPr>
          <p:cNvPr id="12" name="Text 10"/>
          <p:cNvSpPr/>
          <p:nvPr/>
        </p:nvSpPr>
        <p:spPr>
          <a:xfrm>
            <a:off x="9725204" y="3173492"/>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3</a:t>
            </a:r>
            <a:endParaRPr lang="en-US" sz="2650" dirty="0"/>
          </a:p>
        </p:txBody>
      </p:sp>
      <p:sp>
        <p:nvSpPr>
          <p:cNvPr id="13" name="Text 11"/>
          <p:cNvSpPr/>
          <p:nvPr/>
        </p:nvSpPr>
        <p:spPr>
          <a:xfrm>
            <a:off x="10377249" y="3130987"/>
            <a:ext cx="3459242" cy="708660"/>
          </a:xfrm>
          <a:prstGeom prst="rect">
            <a:avLst/>
          </a:prstGeom>
          <a:noFill/>
          <a:ln/>
        </p:spPr>
        <p:txBody>
          <a:bodyPr wrap="squar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Phù Hợp Với Chương Trình Học</a:t>
            </a:r>
            <a:endParaRPr lang="en-US" sz="2200" dirty="0"/>
          </a:p>
        </p:txBody>
      </p:sp>
      <p:sp>
        <p:nvSpPr>
          <p:cNvPr id="14" name="Text 12"/>
          <p:cNvSpPr/>
          <p:nvPr/>
        </p:nvSpPr>
        <p:spPr>
          <a:xfrm>
            <a:off x="10377249" y="3975735"/>
            <a:ext cx="3459242" cy="2540318"/>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Đề tài cho phép vận dụng các kỹ thuật phân tích và thiết kế phần mềm như mô hình Use Case, ERD, Class Diagram, Sequence Diagram, qua đó củng cố lý thuyết thông qua thực hành.</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99755"/>
            <a:ext cx="5702618"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Mục Tiêu Nghiên Cứu</a:t>
            </a:r>
            <a:endParaRPr lang="en-US" sz="4450" dirty="0"/>
          </a:p>
        </p:txBody>
      </p:sp>
      <p:sp>
        <p:nvSpPr>
          <p:cNvPr id="4" name="Shape 1"/>
          <p:cNvSpPr/>
          <p:nvPr/>
        </p:nvSpPr>
        <p:spPr>
          <a:xfrm>
            <a:off x="6280190" y="1948696"/>
            <a:ext cx="3664863" cy="3121462"/>
          </a:xfrm>
          <a:prstGeom prst="roundRect">
            <a:avLst>
              <a:gd name="adj" fmla="val 1090"/>
            </a:avLst>
          </a:prstGeom>
          <a:solidFill>
            <a:srgbClr val="EDEBE3"/>
          </a:solidFill>
          <a:ln/>
        </p:spPr>
      </p:sp>
      <p:sp>
        <p:nvSpPr>
          <p:cNvPr id="5" name="Text 2"/>
          <p:cNvSpPr/>
          <p:nvPr/>
        </p:nvSpPr>
        <p:spPr>
          <a:xfrm>
            <a:off x="6507004" y="21755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Xác Định Yêu Cầu</a:t>
            </a:r>
            <a:endParaRPr lang="en-US" sz="2200" dirty="0"/>
          </a:p>
        </p:txBody>
      </p:sp>
      <p:sp>
        <p:nvSpPr>
          <p:cNvPr id="6" name="Text 3"/>
          <p:cNvSpPr/>
          <p:nvPr/>
        </p:nvSpPr>
        <p:spPr>
          <a:xfrm>
            <a:off x="6507004" y="2665928"/>
            <a:ext cx="3211235" cy="2177415"/>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Tiến hành khảo sát nhu cầu người dùng và nghiên cứu các hệ thống bán sách trực tuyến hiện có để làm rõ các yêu cầu chức năng và phi chức năng.</a:t>
            </a:r>
            <a:endParaRPr lang="en-US" sz="1750" dirty="0"/>
          </a:p>
        </p:txBody>
      </p:sp>
      <p:sp>
        <p:nvSpPr>
          <p:cNvPr id="7" name="Shape 4"/>
          <p:cNvSpPr/>
          <p:nvPr/>
        </p:nvSpPr>
        <p:spPr>
          <a:xfrm>
            <a:off x="10171867" y="1948696"/>
            <a:ext cx="3664863" cy="3121462"/>
          </a:xfrm>
          <a:prstGeom prst="roundRect">
            <a:avLst>
              <a:gd name="adj" fmla="val 1090"/>
            </a:avLst>
          </a:prstGeom>
          <a:solidFill>
            <a:srgbClr val="EDEBE3"/>
          </a:solidFill>
          <a:ln/>
        </p:spPr>
      </p:sp>
      <p:sp>
        <p:nvSpPr>
          <p:cNvPr id="8" name="Text 5"/>
          <p:cNvSpPr/>
          <p:nvPr/>
        </p:nvSpPr>
        <p:spPr>
          <a:xfrm>
            <a:off x="10398681" y="2175510"/>
            <a:ext cx="2848094"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Thiết Kế và Phát Triển</a:t>
            </a:r>
            <a:endParaRPr lang="en-US" sz="2200" dirty="0"/>
          </a:p>
        </p:txBody>
      </p:sp>
      <p:sp>
        <p:nvSpPr>
          <p:cNvPr id="9" name="Text 6"/>
          <p:cNvSpPr/>
          <p:nvPr/>
        </p:nvSpPr>
        <p:spPr>
          <a:xfrm>
            <a:off x="10398681" y="2665928"/>
            <a:ext cx="3211235" cy="1814513"/>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Áp dụng các kỹ thuật thiết kế phần mềm để xây dựng một kiến trúc hệ thống rõ ràng, dễ bảo trì và có khả năng mở rộng trong tương lai.</a:t>
            </a:r>
            <a:endParaRPr lang="en-US" sz="1750" dirty="0"/>
          </a:p>
        </p:txBody>
      </p:sp>
      <p:sp>
        <p:nvSpPr>
          <p:cNvPr id="10" name="Shape 7"/>
          <p:cNvSpPr/>
          <p:nvPr/>
        </p:nvSpPr>
        <p:spPr>
          <a:xfrm>
            <a:off x="6280190" y="5296972"/>
            <a:ext cx="7556421" cy="2032754"/>
          </a:xfrm>
          <a:prstGeom prst="roundRect">
            <a:avLst>
              <a:gd name="adj" fmla="val 1674"/>
            </a:avLst>
          </a:prstGeom>
          <a:solidFill>
            <a:srgbClr val="EDEBE3"/>
          </a:solidFill>
          <a:ln/>
        </p:spPr>
      </p:sp>
      <p:sp>
        <p:nvSpPr>
          <p:cNvPr id="11" name="Text 8"/>
          <p:cNvSpPr/>
          <p:nvPr/>
        </p:nvSpPr>
        <p:spPr>
          <a:xfrm>
            <a:off x="6507004" y="5523786"/>
            <a:ext cx="2986683"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Triển Khai và Kiểm Thử</a:t>
            </a:r>
            <a:endParaRPr lang="en-US" sz="2200" dirty="0"/>
          </a:p>
        </p:txBody>
      </p:sp>
      <p:sp>
        <p:nvSpPr>
          <p:cNvPr id="12" name="Text 9"/>
          <p:cNvSpPr/>
          <p:nvPr/>
        </p:nvSpPr>
        <p:spPr>
          <a:xfrm>
            <a:off x="6507004" y="6014204"/>
            <a:ext cx="7102793" cy="1088708"/>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Sử dụng các công nghệ hiện đại như Vue.js, Node.js và MySQL để phát triển ứng dụng, sau đó kiểm thử toàn diện để đảm bảo hệ thống hoạt động ổn định và chính xác.</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58509"/>
            <a:ext cx="9066371"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Phạm Vi và Đối Tượng Nghiên Cứu</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Phạm Vi Nghiên Cứu</a:t>
            </a:r>
            <a:endParaRPr lang="en-US" sz="2200" dirty="0"/>
          </a:p>
        </p:txBody>
      </p:sp>
      <p:sp>
        <p:nvSpPr>
          <p:cNvPr id="4" name="Text 2"/>
          <p:cNvSpPr/>
          <p:nvPr/>
        </p:nvSpPr>
        <p:spPr>
          <a:xfrm>
            <a:off x="793790" y="4215408"/>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Hệ thống web bán sách "PlayBook" tập trung vào việc cung cấp các chức năng cơ bản và thiết yếu, bao gồm đăng ký/đăng nhập, tìm kiếm sách, xem thông tin chi tiết, thêm vào giỏ hàng, đặt hàng và theo dõi đơn hàng.</a:t>
            </a:r>
            <a:endParaRPr lang="en-US" sz="1750" dirty="0"/>
          </a:p>
        </p:txBody>
      </p:sp>
      <p:sp>
        <p:nvSpPr>
          <p:cNvPr id="5" name="Text 3"/>
          <p:cNvSpPr/>
          <p:nvPr/>
        </p:nvSpPr>
        <p:spPr>
          <a:xfrm>
            <a:off x="7599521" y="3634264"/>
            <a:ext cx="2998708"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Đối Tượng Nghiên Cứu</a:t>
            </a:r>
            <a:endParaRPr lang="en-US" sz="2200" dirty="0"/>
          </a:p>
        </p:txBody>
      </p:sp>
      <p:sp>
        <p:nvSpPr>
          <p:cNvPr id="6" name="Text 4"/>
          <p:cNvSpPr/>
          <p:nvPr/>
        </p:nvSpPr>
        <p:spPr>
          <a:xfrm>
            <a:off x="7599521" y="4215408"/>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Người dùng (khách hàng): Bao gồm các nhóm đối tượng có nhu cầu mua sách trực tuyến như học sinh, sinh viên, người đi làm, hoặc những người yêu thích đọc sách nói chung. Quản trị viên: Là những người quản lý hệ thống.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22590"/>
            <a:ext cx="6803231"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Phương Pháp Nghiên Cứu</a:t>
            </a:r>
            <a:endParaRPr lang="en-US" sz="4450" dirty="0"/>
          </a:p>
        </p:txBody>
      </p:sp>
      <p:pic>
        <p:nvPicPr>
          <p:cNvPr id="4" name="Image 1" descr="preencoded.png">    </p:cNvPr>
          <p:cNvPicPr>
            <a:picLocks noChangeAspect="1"/>
          </p:cNvPicPr>
          <p:nvPr/>
        </p:nvPicPr>
        <p:blipFill>
          <a:blip r:embed="rId2"/>
          <a:stretch>
            <a:fillRect/>
          </a:stretch>
        </p:blipFill>
        <p:spPr>
          <a:xfrm>
            <a:off x="793790" y="1771531"/>
            <a:ext cx="1134070" cy="2032754"/>
          </a:xfrm>
          <a:prstGeom prst="rect">
            <a:avLst/>
          </a:prstGeom>
        </p:spPr>
      </p:pic>
      <p:sp>
        <p:nvSpPr>
          <p:cNvPr id="5" name="Text 1"/>
          <p:cNvSpPr/>
          <p:nvPr/>
        </p:nvSpPr>
        <p:spPr>
          <a:xfrm>
            <a:off x="2268022" y="1998345"/>
            <a:ext cx="2913817"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Khảo Sát và Phân Tích</a:t>
            </a:r>
            <a:endParaRPr lang="en-US" sz="2200" dirty="0"/>
          </a:p>
        </p:txBody>
      </p:sp>
      <p:sp>
        <p:nvSpPr>
          <p:cNvPr id="6" name="Text 2"/>
          <p:cNvSpPr/>
          <p:nvPr/>
        </p:nvSpPr>
        <p:spPr>
          <a:xfrm>
            <a:off x="2268022" y="2488763"/>
            <a:ext cx="6082189"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Nghiên cứu các hệ thống bán sách trực tuyến phổ biến tại Việt Nam như Tiki, Fahasa để học hỏi về giao diện, chức năng và trải nghiệm người dùng.</a:t>
            </a:r>
            <a:endParaRPr lang="en-US" sz="1750" dirty="0"/>
          </a:p>
        </p:txBody>
      </p:sp>
      <p:pic>
        <p:nvPicPr>
          <p:cNvPr id="7" name="Image 2" descr="preencoded.png">    </p:cNvPr>
          <p:cNvPicPr>
            <a:picLocks noChangeAspect="1"/>
          </p:cNvPicPr>
          <p:nvPr/>
        </p:nvPicPr>
        <p:blipFill>
          <a:blip r:embed="rId3"/>
          <a:stretch>
            <a:fillRect/>
          </a:stretch>
        </p:blipFill>
        <p:spPr>
          <a:xfrm>
            <a:off x="793790" y="3804285"/>
            <a:ext cx="1134070" cy="2032754"/>
          </a:xfrm>
          <a:prstGeom prst="rect">
            <a:avLst/>
          </a:prstGeom>
        </p:spPr>
      </p:pic>
      <p:sp>
        <p:nvSpPr>
          <p:cNvPr id="8" name="Text 3"/>
          <p:cNvSpPr/>
          <p:nvPr/>
        </p:nvSpPr>
        <p:spPr>
          <a:xfrm>
            <a:off x="2268022" y="4031099"/>
            <a:ext cx="3002756"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Mô Hình Hóa Hệ Thống</a:t>
            </a:r>
            <a:endParaRPr lang="en-US" sz="2200" dirty="0"/>
          </a:p>
        </p:txBody>
      </p:sp>
      <p:sp>
        <p:nvSpPr>
          <p:cNvPr id="9" name="Text 4"/>
          <p:cNvSpPr/>
          <p:nvPr/>
        </p:nvSpPr>
        <p:spPr>
          <a:xfrm>
            <a:off x="2268022" y="4521517"/>
            <a:ext cx="6082189"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Sử dụng các công cụ và kỹ thuật phân tích, thiết kế phần mềm như Use Case Diagram, Activity Diagram, Sequence Diagram, Class Diagram và ERD.</a:t>
            </a:r>
            <a:endParaRPr lang="en-US" sz="1750" dirty="0"/>
          </a:p>
        </p:txBody>
      </p:sp>
      <p:pic>
        <p:nvPicPr>
          <p:cNvPr id="10" name="Image 3" descr="preencoded.png">    </p:cNvPr>
          <p:cNvPicPr>
            <a:picLocks noChangeAspect="1"/>
          </p:cNvPicPr>
          <p:nvPr/>
        </p:nvPicPr>
        <p:blipFill>
          <a:blip r:embed="rId4"/>
          <a:stretch>
            <a:fillRect/>
          </a:stretch>
        </p:blipFill>
        <p:spPr>
          <a:xfrm>
            <a:off x="793790" y="5837039"/>
            <a:ext cx="1134070" cy="1669852"/>
          </a:xfrm>
          <a:prstGeom prst="rect">
            <a:avLst/>
          </a:prstGeom>
        </p:spPr>
      </p:pic>
      <p:sp>
        <p:nvSpPr>
          <p:cNvPr id="11" name="Text 5"/>
          <p:cNvSpPr/>
          <p:nvPr/>
        </p:nvSpPr>
        <p:spPr>
          <a:xfrm>
            <a:off x="2268022" y="6063853"/>
            <a:ext cx="306645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Phát Triển và Triển Khai</a:t>
            </a:r>
            <a:endParaRPr lang="en-US" sz="2200" dirty="0"/>
          </a:p>
        </p:txBody>
      </p:sp>
      <p:sp>
        <p:nvSpPr>
          <p:cNvPr id="12" name="Text 6"/>
          <p:cNvSpPr/>
          <p:nvPr/>
        </p:nvSpPr>
        <p:spPr>
          <a:xfrm>
            <a:off x="2268022" y="6554272"/>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Sử dụng các công nghệ web hiện đại như Vue.js, Node.js và MySQL để xây dựng và triển khai hệ thống.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880122"/>
            <a:ext cx="8897183"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Khảo Sát Các Hệ Thống Tương Tự</a:t>
            </a:r>
            <a:endParaRPr lang="en-US" sz="4450" dirty="0"/>
          </a:p>
        </p:txBody>
      </p:sp>
      <p:sp>
        <p:nvSpPr>
          <p:cNvPr id="3" name="Text 1"/>
          <p:cNvSpPr/>
          <p:nvPr/>
        </p:nvSpPr>
        <p:spPr>
          <a:xfrm>
            <a:off x="793790" y="392906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Tiki</a:t>
            </a:r>
            <a:endParaRPr lang="en-US" sz="2200" dirty="0"/>
          </a:p>
        </p:txBody>
      </p:sp>
      <p:sp>
        <p:nvSpPr>
          <p:cNvPr id="4" name="Text 2"/>
          <p:cNvSpPr/>
          <p:nvPr/>
        </p:nvSpPr>
        <p:spPr>
          <a:xfrm>
            <a:off x="793790" y="4623554"/>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Giao diện người dùng trực quan, dễ điều hướng. Tính năng tìm kiếm nhanh chóng, chính xác. Hệ thống gợi ý sản phẩm thông minh. Hỗ trợ nhiều phương thức thanh toán và giao hàng linh hoạt.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62658"/>
            <a:ext cx="7298174"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Xác Định Yêu Cầu Hệ Thống</a:t>
            </a:r>
            <a:endParaRPr lang="en-US" sz="4450" dirty="0"/>
          </a:p>
        </p:txBody>
      </p:sp>
      <p:sp>
        <p:nvSpPr>
          <p:cNvPr id="4" name="Shape 1"/>
          <p:cNvSpPr/>
          <p:nvPr/>
        </p:nvSpPr>
        <p:spPr>
          <a:xfrm>
            <a:off x="793790" y="2311598"/>
            <a:ext cx="7556421" cy="2032754"/>
          </a:xfrm>
          <a:prstGeom prst="roundRect">
            <a:avLst>
              <a:gd name="adj" fmla="val 1674"/>
            </a:avLst>
          </a:prstGeom>
          <a:solidFill>
            <a:srgbClr val="EDEBE3"/>
          </a:solidFill>
          <a:ln/>
        </p:spPr>
      </p:sp>
      <p:sp>
        <p:nvSpPr>
          <p:cNvPr id="5" name="Text 2"/>
          <p:cNvSpPr/>
          <p:nvPr/>
        </p:nvSpPr>
        <p:spPr>
          <a:xfrm>
            <a:off x="1020604" y="253841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Yêu Cầu Chức Năng</a:t>
            </a:r>
            <a:endParaRPr lang="en-US" sz="2200" dirty="0"/>
          </a:p>
        </p:txBody>
      </p:sp>
      <p:sp>
        <p:nvSpPr>
          <p:cNvPr id="6" name="Text 3"/>
          <p:cNvSpPr/>
          <p:nvPr/>
        </p:nvSpPr>
        <p:spPr>
          <a:xfrm>
            <a:off x="1020604" y="3028831"/>
            <a:ext cx="7102793" cy="1088708"/>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Đăng ký tài khoản, đăng nhập, tìm kiếm sách, xem chi tiết sách, thêm vào giỏ hàng, đặt hàng, theo dõi đơn hàng, đánh giá sách, quản lý danh mục sách, quản lý kho hàng, quản lý đơn hàng.</a:t>
            </a:r>
            <a:endParaRPr lang="en-US" sz="1750" dirty="0"/>
          </a:p>
        </p:txBody>
      </p:sp>
      <p:sp>
        <p:nvSpPr>
          <p:cNvPr id="7" name="Shape 4"/>
          <p:cNvSpPr/>
          <p:nvPr/>
        </p:nvSpPr>
        <p:spPr>
          <a:xfrm>
            <a:off x="793790" y="4571167"/>
            <a:ext cx="7556421" cy="2395657"/>
          </a:xfrm>
          <a:prstGeom prst="roundRect">
            <a:avLst>
              <a:gd name="adj" fmla="val 1420"/>
            </a:avLst>
          </a:prstGeom>
          <a:solidFill>
            <a:srgbClr val="EDEBE3"/>
          </a:solidFill>
          <a:ln/>
        </p:spPr>
      </p:sp>
      <p:sp>
        <p:nvSpPr>
          <p:cNvPr id="8" name="Text 5"/>
          <p:cNvSpPr/>
          <p:nvPr/>
        </p:nvSpPr>
        <p:spPr>
          <a:xfrm>
            <a:off x="1020604" y="4797981"/>
            <a:ext cx="3108841" cy="354330"/>
          </a:xfrm>
          <a:prstGeom prst="rect">
            <a:avLst/>
          </a:prstGeom>
          <a:noFill/>
          <a:ln/>
        </p:spPr>
        <p:txBody>
          <a:bodyPr wrap="none" lIns="0" tIns="0" rIns="0" bIns="0" rtlCol="0" anchor="t"/>
          <a:lstStyle/>
          <a:p>
            <a:pPr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Yêu Cầu Phi Chức Năng</a:t>
            </a:r>
            <a:endParaRPr lang="en-US" sz="2200" dirty="0"/>
          </a:p>
        </p:txBody>
      </p:sp>
      <p:sp>
        <p:nvSpPr>
          <p:cNvPr id="9" name="Text 6"/>
          <p:cNvSpPr/>
          <p:nvPr/>
        </p:nvSpPr>
        <p:spPr>
          <a:xfrm>
            <a:off x="1020604" y="5288399"/>
            <a:ext cx="7102793" cy="1451610"/>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Hiệu suất, bảo mật, khả năng mở rộng, tính khả dụng, tính thân thiện với người dùng. Thời gian phản hồi cho mỗi yêu cầu không vượt quá 2 giây. Hệ thống xử lý được ít nhất 1000 người dùng truy cập đồng thời.</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1108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Kiến Trúc Tổng Quan</a:t>
            </a:r>
            <a:endParaRPr lang="en-US" sz="4450" dirty="0"/>
          </a:p>
        </p:txBody>
      </p:sp>
      <p:sp>
        <p:nvSpPr>
          <p:cNvPr id="4" name="Text 1"/>
          <p:cNvSpPr/>
          <p:nvPr/>
        </p:nvSpPr>
        <p:spPr>
          <a:xfrm>
            <a:off x="6280190" y="306002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Hệ thống được thiết kế theo mô hình client-server, trong đó frontend (Vue.js) đảm nhận giao diện người dùng và backend (Node.js + Express) xử lý dữ liệu và logic nghiệp vụ. Dữ liệu được lưu trữ và quản lý bởi MySQL, đảm bảo tính toàn vẹn và hiệu suất truy vấn cao.</a:t>
            </a:r>
            <a:endParaRPr lang="en-US" sz="1750" dirty="0"/>
          </a:p>
        </p:txBody>
      </p:sp>
      <p:sp>
        <p:nvSpPr>
          <p:cNvPr id="5" name="Text 2"/>
          <p:cNvSpPr/>
          <p:nvPr/>
        </p:nvSpPr>
        <p:spPr>
          <a:xfrm>
            <a:off x="6280190" y="4766786"/>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Thành phần chính của hệ thống bao gồm Frontend, Backend, Cơ sở dữ liệu (MySQL), Kiến trúc API và Bảo mật và hiệu suất. Sử dụng HTTPS để bảo vệ dữ liệu truyền tải. Mã hóa mật khẩu trước khi lưu vào database.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0887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DEMO</a:t>
            </a:r>
            <a:endParaRPr lang="en-US" sz="4450" dirty="0"/>
          </a:p>
        </p:txBody>
      </p:sp>
      <p:sp>
        <p:nvSpPr>
          <p:cNvPr id="4" name="Text 1"/>
          <p:cNvSpPr/>
          <p:nvPr/>
        </p:nvSpPr>
        <p:spPr>
          <a:xfrm>
            <a:off x="793790" y="4457819"/>
            <a:ext cx="7556421" cy="362903"/>
          </a:xfrm>
          <a:prstGeom prst="rect">
            <a:avLst/>
          </a:prstGeom>
          <a:noFill/>
          <a:ln/>
        </p:spPr>
        <p:txBody>
          <a:bodyPr wrap="none" lIns="0" tIns="0" rIns="0" bIns="0" rtlCol="0" anchor="t"/>
          <a:lstStyle/>
          <a:p>
            <a:pPr indent="0" marL="0">
              <a:lnSpc>
                <a:spcPts val="2850"/>
              </a:lnSpc>
              <a:buNone/>
            </a:pPr>
            <a:r>
              <a:rPr lang="en-US" sz="1750" dirty="0">
                <a:solidFill>
                  <a:srgbClr val="161613"/>
                </a:solidFill>
                <a:latin typeface="Inter" pitchFamily="34" charset="0"/>
                <a:ea typeface="Inter" pitchFamily="34" charset="-122"/>
                <a:cs typeface="Inter" pitchFamily="34" charset="-120"/>
              </a:rPr>
              <a:t>Hệ thống được phát triển và triển khai trên nền tảng web</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2025-03-07T04:20:31Z</dcterms:created>
  <dcterms:modified xsi:type="dcterms:W3CDTF">2025-03-07T04:20:31Z</dcterms:modified>
</cp:coreProperties>
</file>